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Abril Fatface"/>
      <p:regular r:id="rId23"/>
    </p:embeddedFont>
    <p:embeddedFont>
      <p:font typeface="Vidaloka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Vidaloka-regular.fntdata"/><Relationship Id="rId12" Type="http://schemas.openxmlformats.org/officeDocument/2006/relationships/slide" Target="slides/slide7.xml"/><Relationship Id="rId23" Type="http://schemas.openxmlformats.org/officeDocument/2006/relationships/font" Target="fonts/AbrilFatfac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83886df03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83886df0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83886df03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83886df0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83886df03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83886df0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83886df03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83886df03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83886df03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83886df03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83886df03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283886df03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83886df03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83886df03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83886df03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83886df03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83886df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83886df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83886df0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83886df0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83886df0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83886df0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83886df0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83886df0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83886df0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83886df0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83886df0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83886df0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83886df0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83886df0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83886df0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83886df0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Tissue Paper Flower Craft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A61C00"/>
                </a:solidFill>
                <a:latin typeface="Vidaloka"/>
                <a:ea typeface="Vidaloka"/>
                <a:cs typeface="Vidaloka"/>
                <a:sym typeface="Vidaloka"/>
              </a:rPr>
              <a:t>August 21, 2022</a:t>
            </a:r>
            <a:endParaRPr>
              <a:solidFill>
                <a:srgbClr val="A61C00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79400"/>
            <a:ext cx="2774950" cy="24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What are carnations?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Vidaloka"/>
                <a:ea typeface="Vidaloka"/>
                <a:cs typeface="Vidaloka"/>
                <a:sym typeface="Vidaloka"/>
              </a:rPr>
              <a:t>Carnations are flowers that grow in the colors </a:t>
            </a:r>
            <a:r>
              <a:rPr b="1"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pink</a:t>
            </a:r>
            <a:r>
              <a:rPr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, </a:t>
            </a:r>
            <a:r>
              <a:rPr b="1"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white</a:t>
            </a:r>
            <a:r>
              <a:rPr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,</a:t>
            </a:r>
            <a:r>
              <a:rPr b="1"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 red</a:t>
            </a:r>
            <a:r>
              <a:rPr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, </a:t>
            </a:r>
            <a:r>
              <a:rPr b="1"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yellow</a:t>
            </a:r>
            <a:r>
              <a:rPr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, and</a:t>
            </a:r>
            <a:r>
              <a:rPr b="1"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 scarlet</a:t>
            </a:r>
            <a:r>
              <a:rPr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. </a:t>
            </a:r>
            <a:endParaRPr sz="2000">
              <a:solidFill>
                <a:srgbClr val="4D5156"/>
              </a:solidFill>
              <a:highlight>
                <a:srgbClr val="FFFFFF"/>
              </a:highlight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They symbolize </a:t>
            </a:r>
            <a:r>
              <a:rPr b="1"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love</a:t>
            </a:r>
            <a:r>
              <a:rPr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, </a:t>
            </a:r>
            <a:r>
              <a:rPr b="1"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purity</a:t>
            </a:r>
            <a:r>
              <a:rPr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, </a:t>
            </a:r>
            <a:r>
              <a:rPr b="1"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luck</a:t>
            </a:r>
            <a:r>
              <a:rPr lang="en-GB" sz="2000">
                <a:solidFill>
                  <a:srgbClr val="4D5156"/>
                </a:solidFill>
                <a:highlight>
                  <a:srgbClr val="FFFFFF"/>
                </a:highlight>
                <a:latin typeface="Vidaloka"/>
                <a:ea typeface="Vidaloka"/>
                <a:cs typeface="Vidaloka"/>
                <a:sym typeface="Vidaloka"/>
              </a:rPr>
              <a:t>, and so much more.</a:t>
            </a:r>
            <a:endParaRPr sz="2000">
              <a:solidFill>
                <a:srgbClr val="4D5156"/>
              </a:solidFill>
              <a:highlight>
                <a:srgbClr val="FFFFFF"/>
              </a:highlight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613" y="2571750"/>
            <a:ext cx="3062775" cy="22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How to make your own carnations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928401" y="3176100"/>
            <a:ext cx="2215599" cy="196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1" y="0"/>
            <a:ext cx="2215599" cy="196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1) Choose  the color of your carnation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152475"/>
            <a:ext cx="518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Choose 6 sheets of tissue paper and  stack them into  1  square. 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You can choose 6 of the same or different colors.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Here are some carnation colors → 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927" y="1206813"/>
            <a:ext cx="2656373" cy="2729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2) Fold the stack of papers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454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Fold your stack of papers like a fan. 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Make sure you are folding  all of the tissue papers at once. 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100" y="1623775"/>
            <a:ext cx="3983100" cy="1895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3) Wrap the middle with a pipe cleaner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11700" y="1152475"/>
            <a:ext cx="565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Wrap the middle of your “fan” with a pipe cleaner. 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Twist the pipe cleaner or tie it to secure it around the  tissue papers. 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900" y="1497600"/>
            <a:ext cx="2864400" cy="21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4) Trim the ends (optional) 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11700" y="1152475"/>
            <a:ext cx="570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Trim the ends with scissors. 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You can make the sides round, pointy, or keep just the way it is. 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9225" y="1516850"/>
            <a:ext cx="2813075" cy="210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5) Peel the sheets carefully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1700" y="1152475"/>
            <a:ext cx="524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Carefully peel each sheet. 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Work one side at a time.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It’s okay if the paper rips a little! 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Once you are done with one side, move onto the other side. 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700" y="1341563"/>
            <a:ext cx="3280500" cy="24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5) And you’re done!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1700" y="1152475"/>
            <a:ext cx="540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You finished making your own carnation!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If you are done with one and we have time left over, feel free to make another one and make it a </a:t>
            </a:r>
            <a:r>
              <a:rPr b="1" lang="en-GB">
                <a:latin typeface="Vidaloka"/>
                <a:ea typeface="Vidaloka"/>
                <a:cs typeface="Vidaloka"/>
                <a:sym typeface="Vidaloka"/>
              </a:rPr>
              <a:t>bouquet</a:t>
            </a:r>
            <a:r>
              <a:rPr lang="en-GB">
                <a:latin typeface="Vidaloka"/>
                <a:ea typeface="Vidaloka"/>
                <a:cs typeface="Vidaloka"/>
                <a:sym typeface="Vidaloka"/>
              </a:rPr>
              <a:t> (a bunch of flowers). 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3325" y="661263"/>
            <a:ext cx="215072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Review time!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Let’s review our last lesson on </a:t>
            </a:r>
            <a:r>
              <a:rPr b="1" lang="en-GB">
                <a:latin typeface="Vidaloka"/>
                <a:ea typeface="Vidaloka"/>
                <a:cs typeface="Vidaloka"/>
                <a:sym typeface="Vidaloka"/>
              </a:rPr>
              <a:t>Spring</a:t>
            </a:r>
            <a:r>
              <a:rPr lang="en-GB">
                <a:latin typeface="Vidaloka"/>
                <a:ea typeface="Vidaloka"/>
                <a:cs typeface="Vidaloka"/>
                <a:sym typeface="Vidaloka"/>
              </a:rPr>
              <a:t> and </a:t>
            </a:r>
            <a:r>
              <a:rPr b="1" lang="en-GB">
                <a:latin typeface="Vidaloka"/>
                <a:ea typeface="Vidaloka"/>
                <a:cs typeface="Vidaloka"/>
                <a:sym typeface="Vidaloka"/>
              </a:rPr>
              <a:t>layers</a:t>
            </a:r>
            <a:r>
              <a:rPr lang="en-GB">
                <a:latin typeface="Vidaloka"/>
                <a:ea typeface="Vidaloka"/>
                <a:cs typeface="Vidaloka"/>
                <a:sym typeface="Vidaloka"/>
              </a:rPr>
              <a:t>.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470375"/>
            <a:ext cx="1296200" cy="134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536100" y="318150"/>
            <a:ext cx="1296200" cy="134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When</a:t>
            </a: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 is </a:t>
            </a: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spring?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December - March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March - May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June - August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September -  November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00" y="1243687"/>
            <a:ext cx="3541524" cy="26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When is spring?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December - March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highlight>
                  <a:srgbClr val="FFF2CC"/>
                </a:highlight>
                <a:latin typeface="Vidaloka"/>
                <a:ea typeface="Vidaloka"/>
                <a:cs typeface="Vidaloka"/>
                <a:sym typeface="Vidaloka"/>
              </a:rPr>
              <a:t>March - May</a:t>
            </a:r>
            <a:endParaRPr>
              <a:highlight>
                <a:srgbClr val="FFF2CC"/>
              </a:highlight>
              <a:latin typeface="Vidaloka"/>
              <a:ea typeface="Vidaloka"/>
              <a:cs typeface="Vidaloka"/>
              <a:sym typeface="Vidalok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June - August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September -  November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00" y="1243687"/>
            <a:ext cx="3541524" cy="26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120">
                <a:latin typeface="Abril Fatface"/>
                <a:ea typeface="Abril Fatface"/>
                <a:cs typeface="Abril Fatface"/>
                <a:sym typeface="Abril Fatface"/>
              </a:rPr>
              <a:t>True or False: Before spring was called “spring,” it was called Lent</a:t>
            </a:r>
            <a:endParaRPr sz="212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True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False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400" y="1511788"/>
            <a:ext cx="3768750" cy="211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120">
                <a:latin typeface="Abril Fatface"/>
                <a:ea typeface="Abril Fatface"/>
                <a:cs typeface="Abril Fatface"/>
                <a:sym typeface="Abril Fatface"/>
              </a:rPr>
              <a:t>True or False: Before spring was called “spring,” it was called Lent</a:t>
            </a:r>
            <a:endParaRPr sz="212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highlight>
                  <a:srgbClr val="FFF2CC"/>
                </a:highlight>
                <a:latin typeface="Vidaloka"/>
                <a:ea typeface="Vidaloka"/>
                <a:cs typeface="Vidaloka"/>
                <a:sym typeface="Vidaloka"/>
              </a:rPr>
              <a:t>True</a:t>
            </a:r>
            <a:endParaRPr>
              <a:highlight>
                <a:srgbClr val="FFF2CC"/>
              </a:highlight>
              <a:latin typeface="Vidaloka"/>
              <a:ea typeface="Vidaloka"/>
              <a:cs typeface="Vidaloka"/>
              <a:sym typeface="Vidalok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False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400" y="1511788"/>
            <a:ext cx="3768750" cy="211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720">
                <a:latin typeface="Abril Fatface"/>
                <a:ea typeface="Abril Fatface"/>
                <a:cs typeface="Abril Fatface"/>
                <a:sym typeface="Abril Fatface"/>
              </a:rPr>
              <a:t>To make  the apple appear above the tree,  move the apple layer ____ the tree layer. </a:t>
            </a:r>
            <a:endParaRPr sz="172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Above 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Below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**Digital art question**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8476" y="3028551"/>
            <a:ext cx="1543825" cy="178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5722" y="3378774"/>
            <a:ext cx="372550" cy="40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897" y="3378774"/>
            <a:ext cx="372550" cy="40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087" y="3028551"/>
            <a:ext cx="1543822" cy="17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720">
                <a:latin typeface="Abril Fatface"/>
                <a:ea typeface="Abril Fatface"/>
                <a:cs typeface="Abril Fatface"/>
                <a:sym typeface="Abril Fatface"/>
              </a:rPr>
              <a:t>To make  the apple appear above the tree,  move the apple layer ____ the tree layer. </a:t>
            </a:r>
            <a:endParaRPr sz="172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19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highlight>
                  <a:srgbClr val="FFF2CC"/>
                </a:highlight>
                <a:latin typeface="Vidaloka"/>
                <a:ea typeface="Vidaloka"/>
                <a:cs typeface="Vidaloka"/>
                <a:sym typeface="Vidaloka"/>
              </a:rPr>
              <a:t>Above </a:t>
            </a:r>
            <a:endParaRPr>
              <a:highlight>
                <a:srgbClr val="FFF2CC"/>
              </a:highlight>
              <a:latin typeface="Vidaloka"/>
              <a:ea typeface="Vidaloka"/>
              <a:cs typeface="Vidaloka"/>
              <a:sym typeface="Vidalok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idaloka"/>
              <a:buAutoNum type="alphaLcParenR"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Below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Vidaloka"/>
                <a:ea typeface="Vidaloka"/>
                <a:cs typeface="Vidaloka"/>
                <a:sym typeface="Vidaloka"/>
              </a:rPr>
              <a:t>**Digital art question**</a:t>
            </a:r>
            <a:endParaRPr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7551" y="2571751"/>
            <a:ext cx="1543825" cy="178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4797" y="2921974"/>
            <a:ext cx="372550" cy="404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4289200" y="4304175"/>
            <a:ext cx="198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idaloka"/>
                <a:ea typeface="Vidaloka"/>
                <a:cs typeface="Vidaloka"/>
                <a:sym typeface="Vidaloka"/>
              </a:rPr>
              <a:t>Putting the apple layer below the tree layer</a:t>
            </a:r>
            <a:endParaRPr sz="120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6846600" y="4304175"/>
            <a:ext cx="198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Vidaloka"/>
                <a:ea typeface="Vidaloka"/>
                <a:cs typeface="Vidaloka"/>
                <a:sym typeface="Vidaloka"/>
              </a:rPr>
              <a:t>Putting the apple layer above the tree layer</a:t>
            </a:r>
            <a:endParaRPr sz="1200"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2972" y="2921974"/>
            <a:ext cx="372550" cy="40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162" y="2571751"/>
            <a:ext cx="1543822" cy="17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bril Fatface"/>
                <a:ea typeface="Abril Fatface"/>
                <a:cs typeface="Abril Fatface"/>
                <a:sym typeface="Abril Fatface"/>
              </a:rPr>
              <a:t>Lesson: Carnations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69050" y="2679400"/>
            <a:ext cx="2774950" cy="24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