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Abril Fatface"/>
      <p:regular r:id="rId15"/>
    </p:embeddedFont>
    <p:embeddedFont>
      <p:font typeface="Vidaloka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brilFatface-regular.fntdata"/><Relationship Id="rId14" Type="http://schemas.openxmlformats.org/officeDocument/2006/relationships/slide" Target="slides/slide9.xml"/><Relationship Id="rId16" Type="http://schemas.openxmlformats.org/officeDocument/2006/relationships/font" Target="fonts/Vidalok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5dac0c9e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5dac0c9e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5dac0c9e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5dac0c9e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5dac0c9e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5dac0c9e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5dac0c9e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55dac0c9e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5dac0c9e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55dac0c9e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5dac0c9e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5dac0c9e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5dac0c9e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5dac0c9e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5dac0c9e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5dac0c9e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6557400" cy="203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35E93"/>
                </a:solidFill>
                <a:latin typeface="Abril Fatface"/>
                <a:ea typeface="Abril Fatface"/>
                <a:cs typeface="Abril Fatface"/>
                <a:sym typeface="Abril Fatface"/>
              </a:rPr>
              <a:t>Amate Bark Painting</a:t>
            </a:r>
            <a:endParaRPr>
              <a:solidFill>
                <a:srgbClr val="F35E93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6557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4A7D6"/>
                </a:solidFill>
                <a:latin typeface="Vidaloka"/>
                <a:ea typeface="Vidaloka"/>
                <a:cs typeface="Vidaloka"/>
                <a:sym typeface="Vidaloka"/>
              </a:rPr>
              <a:t>September 18, 2022</a:t>
            </a:r>
            <a:endParaRPr>
              <a:solidFill>
                <a:srgbClr val="B4A7D6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9126" y="1182475"/>
            <a:ext cx="1963174" cy="277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B69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2150850"/>
            <a:ext cx="6316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Lesson: Amate Paintings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11053" l="11443" r="11443" t="11053"/>
          <a:stretch/>
        </p:blipFill>
        <p:spPr>
          <a:xfrm>
            <a:off x="6255138" y="880225"/>
            <a:ext cx="2428149" cy="33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Hispanic Heritage Month 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47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Hispanic Heritage Month starts on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September 15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and ends on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October 15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During this time, we celebrate the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cultures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and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histories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of the American Latino community.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This month is the anniversary of 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independence for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Costa Rica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El Salvador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Guatemala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Honduras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and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Nicaragua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57373" l="6203" r="13229" t="6068"/>
          <a:stretch/>
        </p:blipFill>
        <p:spPr>
          <a:xfrm>
            <a:off x="4719300" y="2571750"/>
            <a:ext cx="4066650" cy="22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4892875" y="3382925"/>
            <a:ext cx="780900" cy="15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5087700" y="3542225"/>
            <a:ext cx="780900" cy="15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5293125" y="3701525"/>
            <a:ext cx="780900" cy="15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6272725" y="3223625"/>
            <a:ext cx="780900" cy="15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6520575" y="3382925"/>
            <a:ext cx="780900" cy="159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Amate Paintings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Amate painting is from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Mexico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Amate Bark Paper has been used for: 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Vidaloka"/>
              <a:buChar char="●"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religious and legal texts 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000"/>
              <a:buFont typeface="Vidaloka"/>
              <a:buChar char="●"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canvas for painting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Each sheet of this traditional Mexican paper is handmade from the bark of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Amate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Nettle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and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Mulberry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trees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475" y="445025"/>
            <a:ext cx="2935824" cy="29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B69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2150850"/>
            <a:ext cx="5734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Let’s make our own 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Amate Painting!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4586" l="1646" r="53859" t="5136"/>
          <a:stretch/>
        </p:blipFill>
        <p:spPr>
          <a:xfrm>
            <a:off x="6140375" y="869625"/>
            <a:ext cx="2555849" cy="3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1. Rip the paper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438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Carefully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and </a:t>
            </a:r>
            <a:r>
              <a:rPr b="1" lang="en-GB" sz="2000">
                <a:latin typeface="Vidaloka"/>
                <a:ea typeface="Vidaloka"/>
                <a:cs typeface="Vidaloka"/>
                <a:sym typeface="Vidaloka"/>
              </a:rPr>
              <a:t>slowly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rip the edges of the paper.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We are going to create a similar look 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of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the original amate bark paper. 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17709" l="0" r="0" t="0"/>
          <a:stretch/>
        </p:blipFill>
        <p:spPr>
          <a:xfrm>
            <a:off x="4696000" y="1562650"/>
            <a:ext cx="4136300" cy="25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2. Draw a border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399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Using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 a black marker, draw a border around the paper.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Use lines, dots, triangles, squiggles, and any other shape. 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Make sure that it isn’t too thick so we can draw something inside.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54344" l="0" r="88251" t="5227"/>
          <a:stretch/>
        </p:blipFill>
        <p:spPr>
          <a:xfrm>
            <a:off x="5950675" y="1017725"/>
            <a:ext cx="1333901" cy="30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>
            <a:alphaModFix/>
          </a:blip>
          <a:srcRect b="69340" l="3907" r="76911" t="1042"/>
          <a:stretch/>
        </p:blipFill>
        <p:spPr>
          <a:xfrm>
            <a:off x="7498400" y="1065625"/>
            <a:ext cx="1333901" cy="301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5">
            <a:alphaModFix/>
          </a:blip>
          <a:srcRect b="51583" l="5722" r="63758" t="2580"/>
          <a:stretch/>
        </p:blipFill>
        <p:spPr>
          <a:xfrm>
            <a:off x="4461186" y="1017725"/>
            <a:ext cx="1333900" cy="30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3. </a:t>
            </a: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Draw inside the border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440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Draw 3 birds inside the borderr.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You can also draw flowers and the sun.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4370" r="4388" t="0"/>
          <a:stretch/>
        </p:blipFill>
        <p:spPr>
          <a:xfrm>
            <a:off x="6797900" y="2694625"/>
            <a:ext cx="2205875" cy="22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7638" l="0" r="0" t="0"/>
          <a:stretch/>
        </p:blipFill>
        <p:spPr>
          <a:xfrm>
            <a:off x="4774475" y="445025"/>
            <a:ext cx="2564300" cy="236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bril Fatface"/>
                <a:ea typeface="Abril Fatface"/>
                <a:cs typeface="Abril Fatface"/>
                <a:sym typeface="Abril Fatface"/>
              </a:rPr>
              <a:t>4. Paint!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11700" y="1152475"/>
            <a:ext cx="523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Paint the birds, flowers, sun, and border.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We will only be using the colors red, white, yellow, green, and blue.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daloka"/>
              <a:ea typeface="Vidaloka"/>
              <a:cs typeface="Vidaloka"/>
              <a:sym typeface="Vidalok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Add patterns! Use 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dots</a:t>
            </a:r>
            <a:r>
              <a:rPr lang="en-GB" sz="2000">
                <a:latin typeface="Vidaloka"/>
                <a:ea typeface="Vidaloka"/>
                <a:cs typeface="Vidaloka"/>
                <a:sym typeface="Vidaloka"/>
              </a:rPr>
              <a:t>, squiggles, and lines.</a:t>
            </a:r>
            <a:endParaRPr sz="2000">
              <a:latin typeface="Vidaloka"/>
              <a:ea typeface="Vidaloka"/>
              <a:cs typeface="Vidaloka"/>
              <a:sym typeface="Vidaloka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2534" l="0" r="0" t="0"/>
          <a:stretch/>
        </p:blipFill>
        <p:spPr>
          <a:xfrm>
            <a:off x="5541900" y="397487"/>
            <a:ext cx="3290401" cy="4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